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7" r:id="rId2"/>
    <p:sldId id="268" r:id="rId3"/>
    <p:sldId id="269" r:id="rId4"/>
    <p:sldId id="272" r:id="rId5"/>
    <p:sldId id="263" r:id="rId6"/>
    <p:sldId id="265" r:id="rId7"/>
    <p:sldId id="266" r:id="rId8"/>
    <p:sldId id="280" r:id="rId9"/>
    <p:sldId id="271" r:id="rId10"/>
    <p:sldId id="274" r:id="rId11"/>
    <p:sldId id="275" r:id="rId12"/>
    <p:sldId id="277" r:id="rId13"/>
    <p:sldId id="278" r:id="rId14"/>
    <p:sldId id="279" r:id="rId15"/>
    <p:sldId id="26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A1FDD21-50A2-4E31-8D2E-E42353CFA191}">
          <p14:sldIdLst>
            <p14:sldId id="257"/>
          </p14:sldIdLst>
        </p14:section>
        <p14:section name="Introduction" id="{532A958B-AA7B-4D9C-A545-FA94B31D6418}">
          <p14:sldIdLst>
            <p14:sldId id="268"/>
            <p14:sldId id="269"/>
            <p14:sldId id="272"/>
          </p14:sldIdLst>
        </p14:section>
        <p14:section name="MDP" id="{2D9792FD-B791-452E-9E46-BE147AF8CBC4}">
          <p14:sldIdLst>
            <p14:sldId id="263"/>
            <p14:sldId id="265"/>
            <p14:sldId id="266"/>
            <p14:sldId id="280"/>
          </p14:sldIdLst>
        </p14:section>
        <p14:section name="Agent-Environment Interface" id="{76F4D971-212A-4147-BAB5-DB1A0FCE6289}">
          <p14:sldIdLst>
            <p14:sldId id="271"/>
          </p14:sldIdLst>
        </p14:section>
        <p14:section name="Goals &amp; Rewards" id="{7015B500-1F04-4D67-8600-E01A87F62130}">
          <p14:sldIdLst>
            <p14:sldId id="274"/>
          </p14:sldIdLst>
        </p14:section>
        <p14:section name="Returns &amp; Episodes" id="{2EADBA49-335F-48C6-BD04-EA996B2F424A}">
          <p14:sldIdLst>
            <p14:sldId id="275"/>
            <p14:sldId id="277"/>
          </p14:sldIdLst>
        </p14:section>
        <p14:section name="Policies &amp; Value Functions" id="{536CB79D-E63F-4F7E-9F84-65DA97B32ECB}">
          <p14:sldIdLst>
            <p14:sldId id="278"/>
            <p14:sldId id="279"/>
          </p14:sldIdLst>
        </p14:section>
        <p14:section name="End" id="{BAEBB9FE-9480-45EF-BF98-1D9C1781E4AA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EACD"/>
    <a:srgbClr val="F2E5C5"/>
    <a:srgbClr val="F8E9CB"/>
    <a:srgbClr val="F6E7CA"/>
    <a:srgbClr val="F9E9C7"/>
    <a:srgbClr val="FFF1D2"/>
    <a:srgbClr val="FBEDD0"/>
    <a:srgbClr val="F7E7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8462" autoAdjust="0"/>
  </p:normalViewPr>
  <p:slideViewPr>
    <p:cSldViewPr snapToGrid="0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62DD6-F27A-4510-A153-97CCB2941CD4}" type="datetimeFigureOut">
              <a:rPr lang="en-GB" smtClean="0"/>
              <a:t>27/09/2023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00D06-D1BF-4B6A-B55D-328A7B790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372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drey_Markov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Markov_chai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name of MDPs comes from the Russian mathematician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Andrey Markov"/>
              </a:rPr>
              <a:t>Andrey Markov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as they are an extension of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Markov chain"/>
              </a:rPr>
              <a:t>Markov chains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00D06-D1BF-4B6A-B55D-328A7B7908E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9955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E34B61-6742-400F-6249-008B7026992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8E8BCA1-9E4D-6133-4DF4-9354E5668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0764" y="5116611"/>
            <a:ext cx="2178517" cy="7908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FB49B1-9B13-8E80-3B76-ECC9851BFFD9}"/>
              </a:ext>
            </a:extLst>
          </p:cNvPr>
          <p:cNvSpPr txBox="1"/>
          <p:nvPr/>
        </p:nvSpPr>
        <p:spPr>
          <a:xfrm>
            <a:off x="8070765" y="6105153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B9322063-1D00-02C9-CF3C-FAECFA7EA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1958" y="4896755"/>
            <a:ext cx="1066631" cy="162596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838F8F-F7CB-67E8-FF5A-B2AE808390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0001" y="2817503"/>
            <a:ext cx="1381890" cy="677108"/>
          </a:xfrm>
          <a:prstGeom prst="rect">
            <a:avLst/>
          </a:prstGeom>
          <a:solidFill>
            <a:srgbClr val="BDECD8"/>
          </a:solidFill>
        </p:spPr>
        <p:txBody>
          <a:bodyPr wrap="none" lIns="108000" tIns="0" rIns="108000" bIns="0" rtlCol="0" anchor="b" anchorCtr="0">
            <a:spAutoFit/>
          </a:bodyPr>
          <a:lstStyle>
            <a:lvl1pPr marL="0" indent="0">
              <a:buNone/>
              <a:defRPr lang="en-GB" sz="4400" dirty="0">
                <a:solidFill>
                  <a:srgbClr val="1D1D40"/>
                </a:solidFill>
                <a:latin typeface="DM Serif Display"/>
              </a:defRPr>
            </a:lvl1pPr>
          </a:lstStyle>
          <a:p>
            <a:pPr marL="228594" lvl="0" indent="-228594">
              <a:lnSpc>
                <a:spcPct val="100000"/>
              </a:lnSpc>
            </a:pPr>
            <a:r>
              <a:rPr lang="en-GB" dirty="0"/>
              <a:t>Title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0FBCBA5-D14D-E017-4D3E-4B1325F418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00001" y="3602113"/>
            <a:ext cx="918521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lang="en-GB" sz="2000" kern="1200" dirty="0">
                <a:solidFill>
                  <a:schemeClr val="bg1"/>
                </a:solidFill>
                <a:latin typeface="HelveticaNowText Light" panose="020B0404030202020204" pitchFamily="34" charset="0"/>
                <a:ea typeface="+mn-ea"/>
                <a:cs typeface="HelveticaNowText Light" panose="020B0404030202020204" pitchFamily="34" charset="0"/>
              </a:defRPr>
            </a:lvl1pPr>
          </a:lstStyle>
          <a:p>
            <a:pPr lvl="0"/>
            <a:r>
              <a:rPr lang="en-GB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121074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Xander Details without Germ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78C0490B-3820-0E89-B31F-B99E6D325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C830EF5-6650-38BE-189E-0B67B60B4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2" y="2000201"/>
            <a:ext cx="2461351" cy="89350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C63C033-25F5-8AD6-B6CB-4D93C43D9400}"/>
              </a:ext>
            </a:extLst>
          </p:cNvPr>
          <p:cNvSpPr txBox="1"/>
          <p:nvPr/>
        </p:nvSpPr>
        <p:spPr>
          <a:xfrm>
            <a:off x="720001" y="3153199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16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EA9AE2D-F622-C7B2-E3FC-546A04C0650C}"/>
              </a:ext>
            </a:extLst>
          </p:cNvPr>
          <p:cNvGrpSpPr/>
          <p:nvPr/>
        </p:nvGrpSpPr>
        <p:grpSpPr>
          <a:xfrm>
            <a:off x="719736" y="3801906"/>
            <a:ext cx="3515491" cy="1184940"/>
            <a:chOff x="3548815" y="4823560"/>
            <a:chExt cx="3615214" cy="118494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3A3DAD8-5792-41D4-03B8-BF87CB7F456D}"/>
                </a:ext>
              </a:extLst>
            </p:cNvPr>
            <p:cNvSpPr txBox="1"/>
            <p:nvPr/>
          </p:nvSpPr>
          <p:spPr>
            <a:xfrm>
              <a:off x="3548815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UK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17 Bevis Marks, London 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EC3A 7LN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+44 (0) 20 3800 0570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F6CF1F-FF9C-E20D-EC62-F56EA152A847}"/>
                </a:ext>
              </a:extLst>
            </p:cNvPr>
            <p:cNvSpPr txBox="1"/>
            <p:nvPr/>
          </p:nvSpPr>
          <p:spPr>
            <a:xfrm>
              <a:off x="5584789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USA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232 Madison Avenue,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Suite 1600, New York,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NY, 10016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+1 (914) 294-3160</a:t>
              </a:r>
            </a:p>
          </p:txBody>
        </p:sp>
      </p:grpSp>
      <p:pic>
        <p:nvPicPr>
          <p:cNvPr id="26" name="Picture 25" descr="Logo, icon&#10;&#10;Description automatically generated">
            <a:extLst>
              <a:ext uri="{FF2B5EF4-FFF2-40B4-BE49-F238E27FC236}">
                <a16:creationId xmlns:a16="http://schemas.microsoft.com/office/drawing/2014/main" id="{53675618-1A9C-156B-1CBF-FEE6F32FB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033" y="5135644"/>
            <a:ext cx="969019" cy="14771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C5628B-96E1-BA29-8ABC-5E7BC44EFEEE}"/>
              </a:ext>
            </a:extLst>
          </p:cNvPr>
          <p:cNvSpPr txBox="1"/>
          <p:nvPr/>
        </p:nvSpPr>
        <p:spPr>
          <a:xfrm>
            <a:off x="719737" y="6241307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90DE1E1D-9C80-3A42-1919-D759C4973D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6048001"/>
            <a:ext cx="1639873" cy="15234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262364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Xander Details with Germ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F6D5186A-51F0-B40E-8966-511A8964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A82A3FB-F8BD-8143-3565-6BEAD7DF3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2" y="2000201"/>
            <a:ext cx="2461351" cy="8935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3200C9-C8F5-90FD-2F84-6DFAB87246E8}"/>
              </a:ext>
            </a:extLst>
          </p:cNvPr>
          <p:cNvSpPr txBox="1"/>
          <p:nvPr/>
        </p:nvSpPr>
        <p:spPr>
          <a:xfrm>
            <a:off x="720001" y="3153199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16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5DB501-F778-1FD4-AF6C-BA0B90F39A08}"/>
              </a:ext>
            </a:extLst>
          </p:cNvPr>
          <p:cNvGrpSpPr/>
          <p:nvPr/>
        </p:nvGrpSpPr>
        <p:grpSpPr>
          <a:xfrm>
            <a:off x="719736" y="3801906"/>
            <a:ext cx="3515491" cy="1184940"/>
            <a:chOff x="3548815" y="4823560"/>
            <a:chExt cx="3615214" cy="11849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603E57-5417-5822-346F-2833660B6F65}"/>
                </a:ext>
              </a:extLst>
            </p:cNvPr>
            <p:cNvSpPr txBox="1"/>
            <p:nvPr/>
          </p:nvSpPr>
          <p:spPr>
            <a:xfrm>
              <a:off x="3548815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UK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17 Bevis Marks, London 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EC3A 7LN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+44 (0) 20 3800 0570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73EFC8-9675-AFEB-9E67-8661CE196B0A}"/>
                </a:ext>
              </a:extLst>
            </p:cNvPr>
            <p:cNvSpPr txBox="1"/>
            <p:nvPr/>
          </p:nvSpPr>
          <p:spPr>
            <a:xfrm>
              <a:off x="5584789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USA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232 Madison Avenue,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Suite 1600, New York,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NY, 10016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+1 (914) 294-3160</a:t>
              </a:r>
            </a:p>
          </p:txBody>
        </p:sp>
      </p:grpSp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C20B6AC9-74F8-D9E2-9682-5291BFD51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033" y="5135644"/>
            <a:ext cx="969019" cy="14771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3CA214-5875-54C8-238B-9B510017E459}"/>
              </a:ext>
            </a:extLst>
          </p:cNvPr>
          <p:cNvSpPr txBox="1"/>
          <p:nvPr/>
        </p:nvSpPr>
        <p:spPr>
          <a:xfrm>
            <a:off x="4679363" y="3801905"/>
            <a:ext cx="1894875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b="1" dirty="0">
                <a:solidFill>
                  <a:schemeClr val="bg1"/>
                </a:solidFill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Germany</a:t>
            </a:r>
          </a:p>
          <a:p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WeWork </a:t>
            </a:r>
            <a:r>
              <a:rPr lang="en-GB" sz="1100" dirty="0" err="1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Goetheplatz</a:t>
            </a:r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Neue </a:t>
            </a:r>
            <a:r>
              <a:rPr lang="en-GB" sz="1100" dirty="0" err="1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Rothofstraße</a:t>
            </a:r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13-19, 60313 Frankfurt am Main, Germany</a:t>
            </a:r>
          </a:p>
          <a:p>
            <a:b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</a:br>
            <a:endParaRPr lang="en-GB" sz="1100" dirty="0">
              <a:solidFill>
                <a:schemeClr val="bg1"/>
              </a:solidFill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+49 699 517 9935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640ED-4494-20EA-85B8-AAC4FBB3691F}"/>
              </a:ext>
            </a:extLst>
          </p:cNvPr>
          <p:cNvSpPr txBox="1"/>
          <p:nvPr/>
        </p:nvSpPr>
        <p:spPr>
          <a:xfrm>
            <a:off x="719737" y="6241307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4AC8A2F-37B7-B46E-9C1D-6E6066FDD9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6048001"/>
            <a:ext cx="1639873" cy="15234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458963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AD69A06-3371-E15F-B696-609DCE6BD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9296" y="1952369"/>
            <a:ext cx="4313408" cy="15658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65D44-235A-0A13-C5D4-B3FAD85CF5D1}"/>
              </a:ext>
            </a:extLst>
          </p:cNvPr>
          <p:cNvSpPr txBox="1"/>
          <p:nvPr/>
        </p:nvSpPr>
        <p:spPr>
          <a:xfrm>
            <a:off x="4715321" y="3904737"/>
            <a:ext cx="276136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0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20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DA7A5E-E8BA-30DD-7B53-40AA57B67154}"/>
              </a:ext>
            </a:extLst>
          </p:cNvPr>
          <p:cNvSpPr txBox="1"/>
          <p:nvPr/>
        </p:nvSpPr>
        <p:spPr>
          <a:xfrm>
            <a:off x="3970639" y="6339018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9A6C5F0-BACC-CF91-2B0F-CFB102E55F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6065" y="6120001"/>
            <a:ext cx="1639873" cy="152349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 algn="ctr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4014693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Da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1564EBD5-D93D-B330-6FFE-BCDDCD61D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7ECAB717-D6E8-7C51-081C-D7FF7EDF8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767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 Variant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F6D5186A-51F0-B40E-8966-511A8964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E8CCF5D8-4A17-87F8-1FCF-F5AE4A883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EF9047D9-B912-611B-973A-05F5157D5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713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862E2F-B921-94C4-CFCB-69917622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37BA7328-096E-40FF-8F7E-94C09CA97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B082FE82-2A9D-5100-2684-0E6C6AE3A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620D8357-0DEE-07B0-1ACD-475597EEE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AFAD7FF2-5CC6-D7AE-7D76-891DB7C9C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D9DEA0D4-E086-10CE-7EBE-BA1C6F885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87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ed&#10;&#10;Description automatically generated">
            <a:extLst>
              <a:ext uri="{FF2B5EF4-FFF2-40B4-BE49-F238E27FC236}">
                <a16:creationId xmlns:a16="http://schemas.microsoft.com/office/drawing/2014/main" id="{6E4A2E17-A1F3-51FD-DE25-7FD65957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bed&#10;&#10;Description automatically generated">
            <a:extLst>
              <a:ext uri="{FF2B5EF4-FFF2-40B4-BE49-F238E27FC236}">
                <a16:creationId xmlns:a16="http://schemas.microsoft.com/office/drawing/2014/main" id="{B4D759B1-B6A7-3BB8-E830-5E0FB1417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ed&#10;&#10;Description automatically generated">
            <a:extLst>
              <a:ext uri="{FF2B5EF4-FFF2-40B4-BE49-F238E27FC236}">
                <a16:creationId xmlns:a16="http://schemas.microsoft.com/office/drawing/2014/main" id="{32F50BF2-BF8E-7E36-46CB-7E668A2EC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462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0B15F0F-1EA3-2597-0386-F2ABF7BE5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398BDDBD-0DED-F34F-E1F4-BB98B52AC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5E5DD1F-EB03-83C6-8168-BF5316BE5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487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5782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E21746-27D0-8054-E9B1-A830894BFA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95187" y="3175201"/>
            <a:ext cx="3377628" cy="677108"/>
          </a:xfrm>
          <a:prstGeom prst="rect">
            <a:avLst/>
          </a:prstGeom>
          <a:solidFill>
            <a:schemeClr val="bg1"/>
          </a:solidFill>
        </p:spPr>
        <p:txBody>
          <a:bodyPr wrap="none" lIns="108000" tIns="0" rIns="10800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4400" kern="1200" dirty="0">
                <a:solidFill>
                  <a:srgbClr val="1D1D40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Divider Page</a:t>
            </a:r>
          </a:p>
        </p:txBody>
      </p:sp>
    </p:spTree>
    <p:extLst>
      <p:ext uri="{BB962C8B-B14F-4D97-AF65-F5344CB8AC3E}">
        <p14:creationId xmlns:p14="http://schemas.microsoft.com/office/powerpoint/2010/main" val="3706826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Quote Page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121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and Content Varia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757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Page Light">
    <p:bg>
      <p:bgPr>
        <a:solidFill>
          <a:srgbClr val="BDE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139A3A9-1665-F1A2-4E48-CC592D6EF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7851" y="861570"/>
            <a:ext cx="876300" cy="6477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9AE1D-1C78-AD88-9656-7E41FE998D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2000" y="1875600"/>
            <a:ext cx="7722000" cy="35394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1D1D40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Contrary to popular opinion, leadership is not a reserved position for a particular group of people who were elected or appointed, ordained or enthroned. Leadership is self-made, self-retained, self-inculcated and then exposed through a faithful, sincere and </a:t>
            </a:r>
            <a:r>
              <a:rPr lang="en-US" dirty="0" err="1"/>
              <a:t>examplary</a:t>
            </a:r>
            <a:r>
              <a:rPr lang="en-US" dirty="0"/>
              <a:t> life.”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669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Page Dark">
    <p:bg>
      <p:bgPr>
        <a:solidFill>
          <a:srgbClr val="1D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2D9F613-6EBC-7807-9340-B633CAD32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7851" y="861570"/>
            <a:ext cx="876300" cy="647700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9A0C7B6-FBA0-6CCE-4A9F-AF893803B2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2000" y="1875600"/>
            <a:ext cx="7722000" cy="35394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bg1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Contrary to popular opinion, leadership is not a reserved position for a particular group of people who were elected or appointed, ordained or enthroned. Leadership is self-made, self-retained, self-inculcated and then exposed through a faithful, sincere and </a:t>
            </a:r>
            <a:r>
              <a:rPr lang="en-US" dirty="0" err="1"/>
              <a:t>examplary</a:t>
            </a:r>
            <a:r>
              <a:rPr lang="en-US" dirty="0"/>
              <a:t> life.”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1141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540D7-DAEE-B970-2F6E-8147CA48E3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2" y="377137"/>
            <a:ext cx="3344400" cy="461665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>
              <a:buNone/>
              <a:defRPr lang="en-GB" sz="3000" kern="1200" dirty="0">
                <a:solidFill>
                  <a:srgbClr val="1D1D40"/>
                </a:solidFill>
                <a:latin typeface="Helvetica Now Text ExtraLight" panose="020B0304030202020204" pitchFamily="34" charset="0"/>
                <a:ea typeface="+mn-ea"/>
                <a:cs typeface="+mn-cs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7603F82-AAE1-8ADB-252E-56B3C998D0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896401"/>
            <a:ext cx="386152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NowText ExtraLight" panose="020B0304030202020204" pitchFamily="34" charset="77"/>
                <a:ea typeface="+mn-ea"/>
                <a:cs typeface="HelveticaNowText ExtraLight" panose="020B0304030202020204" pitchFamily="34" charset="77"/>
              </a:defRPr>
            </a:lvl1pPr>
          </a:lstStyle>
          <a:p>
            <a:pPr lvl="0"/>
            <a:r>
              <a:rPr lang="en-US" dirty="0"/>
              <a:t>Optional sub header could go here</a:t>
            </a:r>
          </a:p>
        </p:txBody>
      </p:sp>
      <p:sp>
        <p:nvSpPr>
          <p:cNvPr id="6" name="TextBox 5" hidden="1">
            <a:extLst>
              <a:ext uri="{FF2B5EF4-FFF2-40B4-BE49-F238E27FC236}">
                <a16:creationId xmlns:a16="http://schemas.microsoft.com/office/drawing/2014/main" id="{ED3951E9-5B0D-2821-B46C-2E0A1E3EE54A}"/>
              </a:ext>
            </a:extLst>
          </p:cNvPr>
          <p:cNvSpPr txBox="1">
            <a:spLocks/>
          </p:cNvSpPr>
          <p:nvPr/>
        </p:nvSpPr>
        <p:spPr>
          <a:xfrm>
            <a:off x="720001" y="1811888"/>
            <a:ext cx="10812164" cy="4088299"/>
          </a:xfrm>
          <a:prstGeom prst="rect">
            <a:avLst/>
          </a:prstGeom>
          <a:noFill/>
        </p:spPr>
        <p:txBody>
          <a:bodyPr wrap="square" lIns="0" tIns="0" rIns="0" bIns="0" numCol="2" spcCol="360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Lorem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adipiscing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Nunc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varius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est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egestas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viverra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molestie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magna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Aliquam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eros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a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eros. Proin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Small title</a:t>
            </a: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sapien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ultricies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fringilla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ante eros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rhoncus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libero,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Cras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mauris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Duis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ullamcorper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lectus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Nulla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placerat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Integer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felis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magna,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risus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semper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Proin convallis,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sapien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posuere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facilisis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nibh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vitae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luctus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nisl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sem.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Small title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eleifend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accumsan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ligula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dapibus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sem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placerat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Morbi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quis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sollicitudin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accumsan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eros a,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lectus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ipsum vitae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convallis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EDE924-7AFA-2B79-1308-740565FC95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0725" y="1810800"/>
            <a:ext cx="10810800" cy="4089600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>
                <a:latin typeface="HelveticaNowText Light" panose="020B0404030202020204" charset="0"/>
                <a:cs typeface="HelveticaNowText Light" panose="020B040403020202020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Lorem ipsum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sit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amet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adipiscing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scelerisque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scelerisque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Nunc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varius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justo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est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egestas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viverra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Nam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molestie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in magna sit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amet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volutpat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Aliquam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volutpat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Donec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orci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eros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consequat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lacus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a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nunc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eros. Proin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faucibus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Ut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augue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bibendum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condimentum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arcu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orci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ex convallis et.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Phasellus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lacus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blandit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cursus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eget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consequat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 magna.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malesuada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fames ac ante ipsum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primis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faucibus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Praesent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finibus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odio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non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dignissim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imperdiet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rPr>
              <a:t>Small title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Nam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dignissim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sapien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ultricies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fringilla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ante eros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rhoncus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libero,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cursus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augue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nunc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Cras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mauris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Duis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ullamcorper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lectus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Nulla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placerat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Integer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felis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magna,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risus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semper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quam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Proin convallis,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sapien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posuere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facilisis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odio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nibh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vitae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luctus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nisl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tellus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sem.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rPr>
              <a:t>Small title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Donec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eleifend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accumsan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ligula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dapibus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non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sem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placerat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Morbi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quis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sollicitudin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accumsan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eros a,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lectus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ipsum vitae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convallis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justo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7658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862E2F-B921-94C4-CFCB-69917622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734D84F-2AAA-1420-1C37-2FCF8E8B51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2671201"/>
            <a:ext cx="6634800" cy="17366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lang="en-GB" sz="1200" kern="1200" dirty="0">
                <a:solidFill>
                  <a:schemeClr val="tx1"/>
                </a:solidFill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Ut at </a:t>
            </a:r>
            <a:r>
              <a:rPr lang="en-GB" dirty="0" err="1"/>
              <a:t>augue</a:t>
            </a:r>
            <a:r>
              <a:rPr lang="en-GB" dirty="0"/>
              <a:t> at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interdum</a:t>
            </a:r>
            <a:r>
              <a:rPr lang="en-GB" dirty="0"/>
              <a:t> </a:t>
            </a:r>
            <a:r>
              <a:rPr lang="en-GB" dirty="0" err="1"/>
              <a:t>bibendum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condimentum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 </a:t>
            </a:r>
            <a:r>
              <a:rPr lang="en-GB" dirty="0" err="1"/>
              <a:t>orci</a:t>
            </a:r>
            <a:r>
              <a:rPr lang="en-GB" dirty="0"/>
              <a:t>, id </a:t>
            </a:r>
            <a:r>
              <a:rPr lang="en-GB" dirty="0" err="1"/>
              <a:t>consectetur</a:t>
            </a:r>
            <a:r>
              <a:rPr lang="en-GB" dirty="0"/>
              <a:t> ex convallis et.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</a:t>
            </a:r>
            <a:r>
              <a:rPr lang="en-GB" dirty="0" err="1"/>
              <a:t>blandit</a:t>
            </a:r>
            <a:r>
              <a:rPr lang="en-GB" dirty="0"/>
              <a:t> et cursus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a magna. </a:t>
            </a:r>
            <a:r>
              <a:rPr lang="en-GB" dirty="0" err="1"/>
              <a:t>Interdum</a:t>
            </a:r>
            <a:r>
              <a:rPr lang="en-GB" dirty="0"/>
              <a:t> et </a:t>
            </a:r>
            <a:r>
              <a:rPr lang="en-GB" dirty="0" err="1"/>
              <a:t>malesuada</a:t>
            </a:r>
            <a:r>
              <a:rPr lang="en-GB" dirty="0"/>
              <a:t> fames ac ante ipsum </a:t>
            </a:r>
            <a:r>
              <a:rPr lang="en-GB" dirty="0" err="1"/>
              <a:t>primis</a:t>
            </a:r>
            <a:r>
              <a:rPr lang="en-GB" dirty="0"/>
              <a:t> in </a:t>
            </a:r>
            <a:r>
              <a:rPr lang="en-GB" dirty="0" err="1"/>
              <a:t>faucibus</a:t>
            </a:r>
            <a:r>
              <a:rPr lang="en-GB" dirty="0"/>
              <a:t>.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non </a:t>
            </a:r>
            <a:r>
              <a:rPr lang="en-GB" dirty="0" err="1"/>
              <a:t>dignissim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</a:t>
            </a:r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C16F7-9DF7-748D-F2A3-6F0E673E62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2" y="2101307"/>
            <a:ext cx="3354751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1207461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ed&#10;&#10;Description automatically generated">
            <a:extLst>
              <a:ext uri="{FF2B5EF4-FFF2-40B4-BE49-F238E27FC236}">
                <a16:creationId xmlns:a16="http://schemas.microsoft.com/office/drawing/2014/main" id="{6E4A2E17-A1F3-51FD-DE25-7FD65957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ABF0F0-E558-CA19-50DB-2D4997029CAA}"/>
              </a:ext>
            </a:extLst>
          </p:cNvPr>
          <p:cNvSpPr txBox="1"/>
          <p:nvPr/>
        </p:nvSpPr>
        <p:spPr>
          <a:xfrm>
            <a:off x="720001" y="1535301"/>
            <a:ext cx="3845655" cy="461665"/>
          </a:xfrm>
          <a:prstGeom prst="rect">
            <a:avLst/>
          </a:prstGeom>
          <a:noFill/>
        </p:spPr>
        <p:txBody>
          <a:bodyPr wrap="none" lIns="0" tIns="0" rIns="108000" bIns="0" rtlCol="0">
            <a:spAutoFit/>
          </a:bodyPr>
          <a:lstStyle/>
          <a:p>
            <a:r>
              <a: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rPr>
              <a:t>Example Bullet 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7C399C-F5D9-98E0-D64E-8E998B0F4894}"/>
              </a:ext>
            </a:extLst>
          </p:cNvPr>
          <p:cNvSpPr txBox="1"/>
          <p:nvPr/>
        </p:nvSpPr>
        <p:spPr>
          <a:xfrm>
            <a:off x="720001" y="2177513"/>
            <a:ext cx="6635580" cy="2276777"/>
          </a:xfrm>
          <a:prstGeom prst="rect">
            <a:avLst/>
          </a:prstGeom>
          <a:noFill/>
        </p:spPr>
        <p:txBody>
          <a:bodyPr wrap="square" lIns="0" tIns="0" rIns="0" bIns="0" numCol="1" spcCol="360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Lorem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adipiscing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varius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est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egestas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viverra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molestie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magna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Aliquam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</p:txBody>
      </p:sp>
      <p:pic>
        <p:nvPicPr>
          <p:cNvPr id="4" name="Picture 3" descr="A picture containing bed&#10;&#10;Description automatically generated">
            <a:extLst>
              <a:ext uri="{FF2B5EF4-FFF2-40B4-BE49-F238E27FC236}">
                <a16:creationId xmlns:a16="http://schemas.microsoft.com/office/drawing/2014/main" id="{F655434F-3C35-CE37-F4DB-48E4D0614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3AC2056-37D3-2161-23CD-2948966016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999" y="2177513"/>
            <a:ext cx="6634800" cy="18889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2796" indent="-172796">
              <a:lnSpc>
                <a:spcPct val="15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Char char="§"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 </a:t>
            </a:r>
          </a:p>
          <a:p>
            <a:pPr lvl="0"/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endParaRPr lang="en-GB" dirty="0"/>
          </a:p>
          <a:p>
            <a:pPr lvl="0"/>
            <a:r>
              <a:rPr lang="en-GB" dirty="0"/>
              <a:t>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endParaRPr lang="en-GB" dirty="0"/>
          </a:p>
          <a:p>
            <a:pPr lvl="0"/>
            <a:r>
              <a:rPr lang="en-GB" dirty="0"/>
              <a:t>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endParaRPr lang="en-GB" dirty="0"/>
          </a:p>
          <a:p>
            <a:pPr lvl="0"/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</a:t>
            </a:r>
          </a:p>
          <a:p>
            <a:pPr lvl="0"/>
            <a:r>
              <a:rPr lang="en-GB" dirty="0"/>
              <a:t>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3D65AA-45BC-ECCE-84EC-F2654D9ADB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1537200"/>
            <a:ext cx="3845655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482734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24E03A04-95DF-5296-608F-20E04E21E66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C76AF94-D897-332C-3091-75B7A35579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1332001"/>
            <a:ext cx="5518800" cy="21798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Ut at </a:t>
            </a:r>
            <a:r>
              <a:rPr lang="en-GB" dirty="0" err="1"/>
              <a:t>augue</a:t>
            </a:r>
            <a:r>
              <a:rPr lang="en-GB" dirty="0"/>
              <a:t> at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interdum</a:t>
            </a:r>
            <a:r>
              <a:rPr lang="en-GB" dirty="0"/>
              <a:t> </a:t>
            </a:r>
            <a:r>
              <a:rPr lang="en-GB" dirty="0" err="1"/>
              <a:t>bibendum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condimentum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 </a:t>
            </a:r>
            <a:r>
              <a:rPr lang="en-GB" dirty="0" err="1"/>
              <a:t>orci</a:t>
            </a:r>
            <a:r>
              <a:rPr lang="en-GB" dirty="0"/>
              <a:t>, id </a:t>
            </a:r>
            <a:r>
              <a:rPr lang="en-GB" dirty="0" err="1"/>
              <a:t>consectetur</a:t>
            </a:r>
            <a:r>
              <a:rPr lang="en-GB" dirty="0"/>
              <a:t> ex convallis et.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</a:t>
            </a:r>
            <a:r>
              <a:rPr lang="en-GB" dirty="0" err="1"/>
              <a:t>blandit</a:t>
            </a:r>
            <a:r>
              <a:rPr lang="en-GB" dirty="0"/>
              <a:t> et cursus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a magna. </a:t>
            </a:r>
            <a:r>
              <a:rPr lang="en-GB" dirty="0" err="1"/>
              <a:t>Interdum</a:t>
            </a:r>
            <a:r>
              <a:rPr lang="en-GB" dirty="0"/>
              <a:t> et </a:t>
            </a:r>
            <a:r>
              <a:rPr lang="en-GB" dirty="0" err="1"/>
              <a:t>malesuada</a:t>
            </a:r>
            <a:r>
              <a:rPr lang="en-GB" dirty="0"/>
              <a:t> fames ac ante ipsum </a:t>
            </a:r>
            <a:r>
              <a:rPr lang="en-GB" dirty="0" err="1"/>
              <a:t>primis</a:t>
            </a:r>
            <a:r>
              <a:rPr lang="en-GB" dirty="0"/>
              <a:t> in </a:t>
            </a:r>
            <a:r>
              <a:rPr lang="en-GB" dirty="0" err="1"/>
              <a:t>faucibus</a:t>
            </a:r>
            <a:r>
              <a:rPr lang="en-GB" dirty="0"/>
              <a:t>.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non </a:t>
            </a:r>
            <a:r>
              <a:rPr lang="en-GB" dirty="0" err="1"/>
              <a:t>dignissim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</a:t>
            </a:r>
          </a:p>
          <a:p>
            <a:pPr lvl="0"/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70C4872-FF8C-1A2F-70E7-C733456A0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3887130"/>
            <a:ext cx="952184" cy="22159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1600" kern="1200" dirty="0">
                <a:solidFill>
                  <a:schemeClr val="tx1"/>
                </a:solidFill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defRPr>
            </a:lvl1pPr>
          </a:lstStyle>
          <a:p>
            <a:pPr lvl="0"/>
            <a:r>
              <a:rPr lang="en-GB" dirty="0"/>
              <a:t>Small title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2CCA07DB-092D-EECD-B463-4AD17D0AE5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999" y="4262400"/>
            <a:ext cx="5288400" cy="1515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 lvl="0"/>
            <a:endParaRPr lang="en-GB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EB0C9AE-7B96-C04F-30AD-A77AFA705F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002" y="702000"/>
            <a:ext cx="3354751" cy="461665"/>
          </a:xfrm>
          <a:prstGeom prst="rect">
            <a:avLst/>
          </a:prstGeom>
        </p:spPr>
        <p:txBody>
          <a:bodyPr wrap="none" lIns="0" tIns="0" rIns="108000" bIns="0" anchor="b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150261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0B15F0F-1EA3-2597-0386-F2ABF7BE52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0E3F929-F6FE-6EC9-9355-5EC75C58C0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64000" y="2095200"/>
            <a:ext cx="5288400" cy="1071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B8FC228A-A6D2-4DE1-84B1-16F010BE05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4801" y="4255200"/>
            <a:ext cx="952184" cy="221599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1600" kern="1200" dirty="0">
                <a:solidFill>
                  <a:schemeClr val="tx1"/>
                </a:solidFill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defRPr>
            </a:lvl1pPr>
          </a:lstStyle>
          <a:p>
            <a:pPr lvl="0"/>
            <a:r>
              <a:rPr lang="en-GB" dirty="0"/>
              <a:t>Small title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19BB9512-4292-7EDC-AD16-AF7970C01A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64000" y="4626000"/>
            <a:ext cx="5288400" cy="12934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A7D16E1-A5EB-9B9A-E716-9D2085EE2E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74802" y="1368000"/>
            <a:ext cx="3354751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3656001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06972C-0C4D-DFC0-451A-B2565BB36C6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0E867B-8869-FCDB-5A55-EE5B8EEB47B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75D24A-5E0C-27FA-F06B-7E5A185F1AF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4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0C5F5D-590A-8381-AE23-E6B1DC4CEC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0001" y="2134495"/>
            <a:ext cx="6325551" cy="1360116"/>
          </a:xfrm>
        </p:spPr>
        <p:txBody>
          <a:bodyPr/>
          <a:lstStyle/>
          <a:p>
            <a:r>
              <a:rPr lang="en-GB" dirty="0"/>
              <a:t>An Introduction to</a:t>
            </a:r>
          </a:p>
          <a:p>
            <a:r>
              <a:rPr lang="en-GB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43572-1A67-4A3C-A503-30A9C0E8D07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00001" y="3602113"/>
            <a:ext cx="3143489" cy="307777"/>
          </a:xfrm>
        </p:spPr>
        <p:txBody>
          <a:bodyPr/>
          <a:lstStyle/>
          <a:p>
            <a:r>
              <a:rPr lang="en-GB" dirty="0"/>
              <a:t>By Christopher Torrington</a:t>
            </a:r>
          </a:p>
        </p:txBody>
      </p:sp>
    </p:spTree>
    <p:extLst>
      <p:ext uri="{BB962C8B-B14F-4D97-AF65-F5344CB8AC3E}">
        <p14:creationId xmlns:p14="http://schemas.microsoft.com/office/powerpoint/2010/main" val="1616413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734275-45CC-F30A-BAB6-71FC9157A0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64597" y="3175201"/>
            <a:ext cx="4438817" cy="677108"/>
          </a:xfrm>
        </p:spPr>
        <p:txBody>
          <a:bodyPr/>
          <a:lstStyle/>
          <a:p>
            <a:r>
              <a:rPr lang="en-GB" dirty="0"/>
              <a:t>Goals &amp; Rewards</a:t>
            </a:r>
          </a:p>
        </p:txBody>
      </p:sp>
    </p:spTree>
    <p:extLst>
      <p:ext uri="{BB962C8B-B14F-4D97-AF65-F5344CB8AC3E}">
        <p14:creationId xmlns:p14="http://schemas.microsoft.com/office/powerpoint/2010/main" val="1863084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EB5F3F-2663-53CC-CFB9-261BEFCF0D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54416" y="3175201"/>
            <a:ext cx="5059178" cy="677108"/>
          </a:xfrm>
        </p:spPr>
        <p:txBody>
          <a:bodyPr/>
          <a:lstStyle/>
          <a:p>
            <a:r>
              <a:rPr lang="en-GB" dirty="0"/>
              <a:t>Returns &amp; Episodes</a:t>
            </a:r>
          </a:p>
        </p:txBody>
      </p:sp>
    </p:spTree>
    <p:extLst>
      <p:ext uri="{BB962C8B-B14F-4D97-AF65-F5344CB8AC3E}">
        <p14:creationId xmlns:p14="http://schemas.microsoft.com/office/powerpoint/2010/main" val="1259719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49F58D3-E6AF-7355-64AE-0DAEB3808171}"/>
                  </a:ext>
                </a:extLst>
              </p:cNvPr>
              <p:cNvSpPr/>
              <p:nvPr/>
            </p:nvSpPr>
            <p:spPr>
              <a:xfrm>
                <a:off x="0" y="3203275"/>
                <a:ext cx="12192000" cy="1249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200" dirty="0">
                    <a:solidFill>
                      <a:schemeClr val="tx1"/>
                    </a:solidFill>
                  </a:rPr>
                  <a:t>G</a:t>
                </a:r>
                <a:r>
                  <a:rPr lang="en-GB" sz="3200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GB" sz="3200" dirty="0">
                    <a:solidFill>
                      <a:schemeClr val="tx1"/>
                    </a:solidFill>
                  </a:rPr>
                  <a:t> </a:t>
                </a:r>
                <a:r>
                  <a:rPr lang="en-GB" sz="3200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≐ </a:t>
                </a:r>
                <a:r>
                  <a:rPr lang="en-GB" sz="320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R</a:t>
                </a:r>
                <a:r>
                  <a:rPr lang="en-GB" sz="3200" baseline="-25000" dirty="0">
                    <a:solidFill>
                      <a:schemeClr val="tx1"/>
                    </a:solidFill>
                  </a:rPr>
                  <a:t>t+1</a:t>
                </a:r>
                <a:r>
                  <a:rPr lang="en-GB" sz="3200" dirty="0">
                    <a:solidFill>
                      <a:schemeClr val="tx1"/>
                    </a:solidFill>
                  </a:rPr>
                  <a:t> + </a:t>
                </a:r>
                <a:r>
                  <a:rPr lang="el-GR" sz="3200" dirty="0">
                    <a:solidFill>
                      <a:schemeClr val="tx1"/>
                    </a:solidFill>
                  </a:rPr>
                  <a:t>γ</a:t>
                </a:r>
                <a:r>
                  <a:rPr lang="en-GB" sz="3200" dirty="0">
                    <a:solidFill>
                      <a:schemeClr val="tx1"/>
                    </a:solidFill>
                  </a:rPr>
                  <a:t>R</a:t>
                </a:r>
                <a:r>
                  <a:rPr lang="en-GB" sz="3200" baseline="-25000" dirty="0">
                    <a:solidFill>
                      <a:schemeClr val="tx1"/>
                    </a:solidFill>
                  </a:rPr>
                  <a:t>t+2</a:t>
                </a:r>
                <a:r>
                  <a:rPr lang="en-GB" sz="3200" dirty="0">
                    <a:solidFill>
                      <a:schemeClr val="tx1"/>
                    </a:solidFill>
                  </a:rPr>
                  <a:t> + </a:t>
                </a:r>
                <a:r>
                  <a:rPr lang="el-GR" sz="3200" dirty="0">
                    <a:solidFill>
                      <a:schemeClr val="tx1"/>
                    </a:solidFill>
                  </a:rPr>
                  <a:t>γ</a:t>
                </a:r>
                <a:r>
                  <a:rPr lang="en-GB" sz="3200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en-GB" sz="3200" dirty="0">
                    <a:solidFill>
                      <a:schemeClr val="tx1"/>
                    </a:solidFill>
                  </a:rPr>
                  <a:t>R</a:t>
                </a:r>
                <a:r>
                  <a:rPr lang="en-GB" sz="3200" baseline="-25000" dirty="0">
                    <a:solidFill>
                      <a:schemeClr val="tx1"/>
                    </a:solidFill>
                  </a:rPr>
                  <a:t>t+3</a:t>
                </a:r>
                <a:r>
                  <a:rPr lang="en-GB" sz="3200" dirty="0">
                    <a:solidFill>
                      <a:schemeClr val="tx1"/>
                    </a:solidFill>
                  </a:rPr>
                  <a:t> + …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GB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GB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l-GR" sz="3200" dirty="0">
                                <a:solidFill>
                                  <a:schemeClr val="tx1"/>
                                </a:solidFill>
                              </a:rPr>
                              <m:t>γ</m:t>
                            </m:r>
                          </m:e>
                          <m:sup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sSub>
                      <m:sSubPr>
                        <m:ctrlPr>
                          <a:rPr lang="en-GB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49F58D3-E6AF-7355-64AE-0DAEB38081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03275"/>
                <a:ext cx="12192000" cy="12496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711C5-F2EC-6B77-8F3A-55898B8B7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1623893" cy="415498"/>
          </a:xfrm>
        </p:spPr>
        <p:txBody>
          <a:bodyPr/>
          <a:lstStyle/>
          <a:p>
            <a:r>
              <a:rPr lang="en-GB" dirty="0"/>
              <a:t>Rewards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F1830-D0CF-0F9B-31A2-EB50FEEC1CAC}"/>
              </a:ext>
            </a:extLst>
          </p:cNvPr>
          <p:cNvSpPr/>
          <p:nvPr/>
        </p:nvSpPr>
        <p:spPr>
          <a:xfrm>
            <a:off x="822960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374032-8A59-0AE1-560C-B2F44255594F}"/>
              </a:ext>
            </a:extLst>
          </p:cNvPr>
          <p:cNvSpPr/>
          <p:nvPr/>
        </p:nvSpPr>
        <p:spPr>
          <a:xfrm>
            <a:off x="1531948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FFFAA3-ADFB-0025-007A-8CF3B6357F6F}"/>
              </a:ext>
            </a:extLst>
          </p:cNvPr>
          <p:cNvSpPr/>
          <p:nvPr/>
        </p:nvSpPr>
        <p:spPr>
          <a:xfrm>
            <a:off x="2314268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4007FD-F9AB-9269-D120-871D828751D0}"/>
              </a:ext>
            </a:extLst>
          </p:cNvPr>
          <p:cNvSpPr/>
          <p:nvPr/>
        </p:nvSpPr>
        <p:spPr>
          <a:xfrm>
            <a:off x="3096588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t+4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EC1471-0CF1-3B94-A76A-ABADC5DB7772}"/>
              </a:ext>
            </a:extLst>
          </p:cNvPr>
          <p:cNvSpPr/>
          <p:nvPr/>
        </p:nvSpPr>
        <p:spPr>
          <a:xfrm>
            <a:off x="3805576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C65687-D2A4-B82C-D072-01A3A32F2E18}"/>
              </a:ext>
            </a:extLst>
          </p:cNvPr>
          <p:cNvSpPr/>
          <p:nvPr/>
        </p:nvSpPr>
        <p:spPr>
          <a:xfrm>
            <a:off x="0" y="3180080"/>
            <a:ext cx="12192000" cy="124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G</a:t>
            </a:r>
            <a:r>
              <a:rPr lang="en-GB" sz="3200" baseline="-25000" dirty="0">
                <a:solidFill>
                  <a:schemeClr val="tx1"/>
                </a:solidFill>
              </a:rPr>
              <a:t>t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  <a:r>
              <a:rPr lang="en-GB" sz="3200" dirty="0">
                <a:solidFill>
                  <a:srgbClr val="202122"/>
                </a:solidFill>
                <a:latin typeface="Arial" panose="020B0604020202020204" pitchFamily="34" charset="0"/>
              </a:rPr>
              <a:t>≐ </a:t>
            </a:r>
            <a:r>
              <a:rPr lang="en-GB" sz="3200" dirty="0">
                <a:solidFill>
                  <a:schemeClr val="tx1"/>
                </a:solidFill>
                <a:latin typeface="Arial" panose="020B0604020202020204" pitchFamily="34" charset="0"/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t+1</a:t>
            </a:r>
            <a:r>
              <a:rPr lang="en-GB" sz="3200" dirty="0">
                <a:solidFill>
                  <a:schemeClr val="tx1"/>
                </a:solidFill>
              </a:rPr>
              <a:t> + R</a:t>
            </a:r>
            <a:r>
              <a:rPr lang="en-GB" sz="3200" baseline="-25000" dirty="0">
                <a:solidFill>
                  <a:schemeClr val="tx1"/>
                </a:solidFill>
              </a:rPr>
              <a:t>t+2</a:t>
            </a:r>
            <a:r>
              <a:rPr lang="en-GB" sz="3200" dirty="0">
                <a:solidFill>
                  <a:schemeClr val="tx1"/>
                </a:solidFill>
              </a:rPr>
              <a:t> + R</a:t>
            </a:r>
            <a:r>
              <a:rPr lang="en-GB" sz="3200" baseline="-25000" dirty="0">
                <a:solidFill>
                  <a:schemeClr val="tx1"/>
                </a:solidFill>
              </a:rPr>
              <a:t>t+3</a:t>
            </a:r>
            <a:r>
              <a:rPr lang="en-GB" sz="3200" dirty="0">
                <a:solidFill>
                  <a:schemeClr val="tx1"/>
                </a:solidFill>
              </a:rPr>
              <a:t> + … </a:t>
            </a:r>
            <a:r>
              <a:rPr lang="en-GB" sz="3200">
                <a:solidFill>
                  <a:schemeClr val="tx1"/>
                </a:solidFill>
              </a:rPr>
              <a:t>+ R</a:t>
            </a:r>
            <a:r>
              <a:rPr lang="en-GB" sz="3200" baseline="-25000">
                <a:solidFill>
                  <a:schemeClr val="tx1"/>
                </a:solidFill>
              </a:rPr>
              <a:t>T</a:t>
            </a:r>
            <a:r>
              <a:rPr lang="en-GB" sz="3200">
                <a:solidFill>
                  <a:schemeClr val="tx1"/>
                </a:solidFill>
              </a:rPr>
              <a:t> </a:t>
            </a:r>
            <a:endParaRPr lang="en-GB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67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7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 -0.20949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build="p"/>
      <p:bldP spid="4" grpId="0" animBg="1"/>
      <p:bldP spid="4" grpId="1" animBg="1"/>
      <p:bldP spid="2" grpId="0" animBg="1"/>
      <p:bldP spid="2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5" grpId="0"/>
      <p:bldP spid="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563D183-B25B-8CD7-04A9-AC50E41D34AA}"/>
                  </a:ext>
                </a:extLst>
              </p:cNvPr>
              <p:cNvSpPr/>
              <p:nvPr/>
            </p:nvSpPr>
            <p:spPr>
              <a:xfrm>
                <a:off x="0" y="0"/>
                <a:ext cx="5913120" cy="13614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200" dirty="0">
                    <a:solidFill>
                      <a:schemeClr val="tx1"/>
                    </a:solidFill>
                  </a:rPr>
                  <a:t>State-value function for policy </a:t>
                </a:r>
                <a14:m>
                  <m:oMath xmlns:m="http://schemas.openxmlformats.org/officeDocument/2006/math">
                    <m:r>
                      <a:rPr lang="en-GB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563D183-B25B-8CD7-04A9-AC50E41D34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5913120" cy="13614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CEF70F9-8850-5A20-1444-0E1F31C339DD}"/>
                  </a:ext>
                </a:extLst>
              </p:cNvPr>
              <p:cNvSpPr/>
              <p:nvPr/>
            </p:nvSpPr>
            <p:spPr>
              <a:xfrm>
                <a:off x="40640" y="1234440"/>
                <a:ext cx="1910080" cy="1879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CEF70F9-8850-5A20-1444-0E1F31C339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" y="1234440"/>
                <a:ext cx="1910080" cy="1879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2763D96-4DA3-55E3-C77B-BF770C28B89D}"/>
                  </a:ext>
                </a:extLst>
              </p:cNvPr>
              <p:cNvSpPr/>
              <p:nvPr/>
            </p:nvSpPr>
            <p:spPr>
              <a:xfrm>
                <a:off x="254000" y="1234440"/>
                <a:ext cx="2814320" cy="1879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2763D96-4DA3-55E3-C77B-BF770C28B8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234440"/>
                <a:ext cx="2814320" cy="1879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DDE74EA-66D6-5672-4777-011C718D03C7}"/>
                  </a:ext>
                </a:extLst>
              </p:cNvPr>
              <p:cNvSpPr/>
              <p:nvPr/>
            </p:nvSpPr>
            <p:spPr>
              <a:xfrm>
                <a:off x="254000" y="1234440"/>
                <a:ext cx="5913120" cy="1879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DDE74EA-66D6-5672-4777-011C718D03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234440"/>
                <a:ext cx="5913120" cy="18796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DECB40-35CC-1CAF-30BD-E633AF5ACDD4}"/>
                  </a:ext>
                </a:extLst>
              </p:cNvPr>
              <p:cNvSpPr/>
              <p:nvPr/>
            </p:nvSpPr>
            <p:spPr>
              <a:xfrm>
                <a:off x="3972560" y="1234440"/>
                <a:ext cx="8473440" cy="1879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]"/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𝑓𝑜𝑟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nary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DECB40-35CC-1CAF-30BD-E633AF5AC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560" y="1234440"/>
                <a:ext cx="8473440" cy="18796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6AC59CD-110D-31E2-A655-8638C05BF31F}"/>
                  </a:ext>
                </a:extLst>
              </p:cNvPr>
              <p:cNvSpPr/>
              <p:nvPr/>
            </p:nvSpPr>
            <p:spPr>
              <a:xfrm>
                <a:off x="0" y="3114040"/>
                <a:ext cx="7447280" cy="1503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endChr m:val="|"/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nary>
                            <m:naryPr>
                              <m:chr m:val="∑"/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endChr m:val="|"/>
                                  <m:ctrl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GB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6AC59CD-110D-31E2-A655-8638C05BF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14040"/>
                <a:ext cx="7447280" cy="15036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768C44F-4536-BC83-54F6-C102660E7C96}"/>
                  </a:ext>
                </a:extLst>
              </p:cNvPr>
              <p:cNvSpPr/>
              <p:nvPr/>
            </p:nvSpPr>
            <p:spPr>
              <a:xfrm>
                <a:off x="5493756" y="3114040"/>
                <a:ext cx="6698244" cy="1503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GB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𝑎𝑙𝑙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768C44F-4536-BC83-54F6-C102660E7C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756" y="3114040"/>
                <a:ext cx="6698244" cy="150368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970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497184-6C6B-9085-5586-791ED6EB22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64017-35A4-7978-507E-530713E877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5701932" cy="415498"/>
          </a:xfrm>
        </p:spPr>
        <p:txBody>
          <a:bodyPr/>
          <a:lstStyle/>
          <a:p>
            <a:r>
              <a:rPr lang="en-GB" dirty="0"/>
              <a:t>Include the </a:t>
            </a:r>
            <a:r>
              <a:rPr lang="en-GB"/>
              <a:t>backup diagram here</a:t>
            </a:r>
          </a:p>
        </p:txBody>
      </p:sp>
    </p:spTree>
    <p:extLst>
      <p:ext uri="{BB962C8B-B14F-4D97-AF65-F5344CB8AC3E}">
        <p14:creationId xmlns:p14="http://schemas.microsoft.com/office/powerpoint/2010/main" val="887552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625F66-6211-629C-2C82-A17BB42394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266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96EC0-1B16-6ECC-380D-8BA957D5C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4272695" cy="415498"/>
          </a:xfrm>
        </p:spPr>
        <p:txBody>
          <a:bodyPr/>
          <a:lstStyle/>
          <a:p>
            <a:r>
              <a:rPr lang="en-GB" dirty="0"/>
              <a:t>Talk about training dogs</a:t>
            </a:r>
          </a:p>
        </p:txBody>
      </p:sp>
    </p:spTree>
    <p:extLst>
      <p:ext uri="{BB962C8B-B14F-4D97-AF65-F5344CB8AC3E}">
        <p14:creationId xmlns:p14="http://schemas.microsoft.com/office/powerpoint/2010/main" val="710363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96EC0-1B16-6ECC-380D-8BA957D5C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8494684" cy="830997"/>
          </a:xfrm>
        </p:spPr>
        <p:txBody>
          <a:bodyPr/>
          <a:lstStyle/>
          <a:p>
            <a:r>
              <a:rPr lang="en-GB" dirty="0"/>
              <a:t>Not doing GPI – doing eval &amp; iteration separately.</a:t>
            </a:r>
            <a:br>
              <a:rPr lang="en-GB" dirty="0"/>
            </a:br>
            <a:r>
              <a:rPr lang="en-GB" dirty="0"/>
              <a:t>No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154947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7C7E4-92BB-0BE9-A8E4-880F81499D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9042" y="902426"/>
            <a:ext cx="10470353" cy="1790234"/>
          </a:xfrm>
        </p:spPr>
        <p:txBody>
          <a:bodyPr/>
          <a:lstStyle/>
          <a:p>
            <a:r>
              <a:rPr lang="en-GB" dirty="0"/>
              <a:t>Emphasise these things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Tabular solution method</a:t>
            </a:r>
          </a:p>
          <a:p>
            <a:r>
              <a:rPr lang="en-GB" dirty="0"/>
              <a:t>FINITE MDP (set of S,A,R have FINITE number of elements)</a:t>
            </a:r>
          </a:p>
        </p:txBody>
      </p:sp>
    </p:spTree>
    <p:extLst>
      <p:ext uri="{BB962C8B-B14F-4D97-AF65-F5344CB8AC3E}">
        <p14:creationId xmlns:p14="http://schemas.microsoft.com/office/powerpoint/2010/main" val="3401429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C9E719-18FF-D122-0952-244FFCC6DE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62721" y="3175201"/>
            <a:ext cx="6442570" cy="677108"/>
          </a:xfrm>
        </p:spPr>
        <p:txBody>
          <a:bodyPr/>
          <a:lstStyle/>
          <a:p>
            <a:r>
              <a:rPr lang="en-GB" dirty="0"/>
              <a:t>Markov Decision Process</a:t>
            </a:r>
          </a:p>
        </p:txBody>
      </p:sp>
    </p:spTree>
    <p:extLst>
      <p:ext uri="{BB962C8B-B14F-4D97-AF65-F5344CB8AC3E}">
        <p14:creationId xmlns:p14="http://schemas.microsoft.com/office/powerpoint/2010/main" val="485120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ED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DE0967-65D3-A177-FB80-560BC9026ECD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gradFill flip="none" rotWithShape="1">
            <a:gsLst>
              <a:gs pos="0">
                <a:srgbClr val="F6E7CA"/>
              </a:gs>
              <a:gs pos="100000">
                <a:srgbClr val="F9E9C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5F418B23-9FE3-FC61-F41B-BE37512EB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3" y="1938"/>
            <a:ext cx="4789714" cy="68541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5EE7B8-A92F-C170-3114-E1AF52644869}"/>
              </a:ext>
            </a:extLst>
          </p:cNvPr>
          <p:cNvSpPr/>
          <p:nvPr/>
        </p:nvSpPr>
        <p:spPr>
          <a:xfrm>
            <a:off x="1" y="0"/>
            <a:ext cx="3975099" cy="6858000"/>
          </a:xfrm>
          <a:prstGeom prst="rect">
            <a:avLst/>
          </a:prstGeom>
          <a:solidFill>
            <a:srgbClr val="F9EA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06E65-CEF0-6067-3110-4B8A01B252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1002" y="1085307"/>
            <a:ext cx="2693095" cy="415498"/>
          </a:xfrm>
        </p:spPr>
        <p:txBody>
          <a:bodyPr/>
          <a:lstStyle/>
          <a:p>
            <a:r>
              <a:rPr lang="en-GB" dirty="0"/>
              <a:t>Andrey Markov</a:t>
            </a:r>
          </a:p>
        </p:txBody>
      </p:sp>
    </p:spTree>
    <p:extLst>
      <p:ext uri="{BB962C8B-B14F-4D97-AF65-F5344CB8AC3E}">
        <p14:creationId xmlns:p14="http://schemas.microsoft.com/office/powerpoint/2010/main" val="1169319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7C84FD-5913-541E-2715-CA58B69B94D1}"/>
              </a:ext>
            </a:extLst>
          </p:cNvPr>
          <p:cNvCxnSpPr>
            <a:cxnSpLocks/>
          </p:cNvCxnSpPr>
          <p:nvPr/>
        </p:nvCxnSpPr>
        <p:spPr>
          <a:xfrm>
            <a:off x="3596640" y="3991452"/>
            <a:ext cx="2338070" cy="1046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0061ACB-64A7-3F60-6C81-A8BF67F2BE16}"/>
              </a:ext>
            </a:extLst>
          </p:cNvPr>
          <p:cNvCxnSpPr>
            <a:cxnSpLocks/>
          </p:cNvCxnSpPr>
          <p:nvPr/>
        </p:nvCxnSpPr>
        <p:spPr>
          <a:xfrm flipV="1">
            <a:off x="3554730" y="2101691"/>
            <a:ext cx="2382520" cy="1054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8893FD7E-1227-188B-CDD4-00776D26C410}"/>
              </a:ext>
            </a:extLst>
          </p:cNvPr>
          <p:cNvSpPr/>
          <p:nvPr/>
        </p:nvSpPr>
        <p:spPr>
          <a:xfrm>
            <a:off x="5204460" y="2628900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Academy Room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B3293B3-BBC0-0FEF-1517-4F0A0ABA2523}"/>
              </a:ext>
            </a:extLst>
          </p:cNvPr>
          <p:cNvSpPr/>
          <p:nvPr/>
        </p:nvSpPr>
        <p:spPr>
          <a:xfrm>
            <a:off x="5875020" y="977265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Main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AA543A-1BFB-96D3-7C55-9FE05815078B}"/>
              </a:ext>
            </a:extLst>
          </p:cNvPr>
          <p:cNvSpPr/>
          <p:nvPr/>
        </p:nvSpPr>
        <p:spPr>
          <a:xfrm>
            <a:off x="4969510" y="1731645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</a:t>
            </a:r>
            <a:r>
              <a:rPr lang="en-GB">
                <a:solidFill>
                  <a:schemeClr val="tx1"/>
                </a:solidFill>
              </a:rPr>
              <a:t>eward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1554B7A0-559E-8BF3-D03A-BABBC46B7CF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48020" y="3422650"/>
            <a:ext cx="1131512" cy="12700"/>
          </a:xfrm>
          <a:prstGeom prst="curvedConnector5">
            <a:avLst>
              <a:gd name="adj1" fmla="val -13132"/>
              <a:gd name="adj2" fmla="val -9643890"/>
              <a:gd name="adj3" fmla="val 1151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C8285C8-E9DF-0511-9C3C-E7F505DAFBB4}"/>
              </a:ext>
            </a:extLst>
          </p:cNvPr>
          <p:cNvSpPr/>
          <p:nvPr/>
        </p:nvSpPr>
        <p:spPr>
          <a:xfrm>
            <a:off x="1337804" y="3994756"/>
            <a:ext cx="1161556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No reward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540E15-F86E-3F6F-7673-92893F08A1BA}"/>
              </a:ext>
            </a:extLst>
          </p:cNvPr>
          <p:cNvSpPr/>
          <p:nvPr/>
        </p:nvSpPr>
        <p:spPr>
          <a:xfrm>
            <a:off x="4855210" y="1735455"/>
            <a:ext cx="29972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85EA126-9A98-39C0-333A-50B359CDD1CA}"/>
              </a:ext>
            </a:extLst>
          </p:cNvPr>
          <p:cNvSpPr/>
          <p:nvPr/>
        </p:nvSpPr>
        <p:spPr>
          <a:xfrm>
            <a:off x="5840730" y="4615815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Outside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0CB4C8-0B74-F3A5-9153-CA4D09DE14DD}"/>
              </a:ext>
            </a:extLst>
          </p:cNvPr>
          <p:cNvSpPr/>
          <p:nvPr/>
        </p:nvSpPr>
        <p:spPr>
          <a:xfrm>
            <a:off x="4743450" y="4901565"/>
            <a:ext cx="1161556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- reward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2F7867-35EB-8BCB-91E0-BF20D7810240}"/>
              </a:ext>
            </a:extLst>
          </p:cNvPr>
          <p:cNvSpPr/>
          <p:nvPr/>
        </p:nvSpPr>
        <p:spPr>
          <a:xfrm>
            <a:off x="4017645" y="2320290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0.5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91301B-16F4-9985-6E84-899D3A452ED7}"/>
              </a:ext>
            </a:extLst>
          </p:cNvPr>
          <p:cNvSpPr/>
          <p:nvPr/>
        </p:nvSpPr>
        <p:spPr>
          <a:xfrm>
            <a:off x="517419" y="3171824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6F8864-A318-8FE2-4B96-CA0BE70BC7A9}"/>
              </a:ext>
            </a:extLst>
          </p:cNvPr>
          <p:cNvSpPr/>
          <p:nvPr/>
        </p:nvSpPr>
        <p:spPr>
          <a:xfrm>
            <a:off x="4324350" y="4126853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87756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3" grpId="0"/>
      <p:bldP spid="4" grpId="0" animBg="1"/>
      <p:bldP spid="13" grpId="0" animBg="1"/>
      <p:bldP spid="14" grpId="0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B8FBC-1F24-CAA9-05FC-DE49E163EF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556987"/>
            <a:ext cx="1939171" cy="415498"/>
          </a:xfrm>
        </p:spPr>
        <p:txBody>
          <a:bodyPr/>
          <a:lstStyle/>
          <a:p>
            <a:r>
              <a:rPr lang="en-GB" dirty="0"/>
              <a:t>Grid World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C88EAD-788C-08FB-E395-D766BAA98C6B}"/>
              </a:ext>
            </a:extLst>
          </p:cNvPr>
          <p:cNvSpPr/>
          <p:nvPr/>
        </p:nvSpPr>
        <p:spPr>
          <a:xfrm>
            <a:off x="720002" y="17830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A1A747-0EC9-581A-406C-DFA55DAF109D}"/>
              </a:ext>
            </a:extLst>
          </p:cNvPr>
          <p:cNvSpPr/>
          <p:nvPr/>
        </p:nvSpPr>
        <p:spPr>
          <a:xfrm>
            <a:off x="1554480" y="17830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DDD6055-22E2-85AC-F516-2F58DE35AD34}"/>
              </a:ext>
            </a:extLst>
          </p:cNvPr>
          <p:cNvSpPr/>
          <p:nvPr/>
        </p:nvSpPr>
        <p:spPr>
          <a:xfrm>
            <a:off x="2388958" y="17830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A28CAB6-2C2F-B363-0614-DE3CF14FE8FD}"/>
              </a:ext>
            </a:extLst>
          </p:cNvPr>
          <p:cNvSpPr/>
          <p:nvPr/>
        </p:nvSpPr>
        <p:spPr>
          <a:xfrm>
            <a:off x="3223436" y="17830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4A9C60D-C83B-016D-B37E-FC1A31E01908}"/>
              </a:ext>
            </a:extLst>
          </p:cNvPr>
          <p:cNvSpPr/>
          <p:nvPr/>
        </p:nvSpPr>
        <p:spPr>
          <a:xfrm>
            <a:off x="4057914" y="17830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3645A4D-FD12-662E-98D9-9B0D3B8D7511}"/>
              </a:ext>
            </a:extLst>
          </p:cNvPr>
          <p:cNvSpPr/>
          <p:nvPr/>
        </p:nvSpPr>
        <p:spPr>
          <a:xfrm>
            <a:off x="720002" y="25196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A64B870-BD3C-2EC4-6C29-891F2BBF04F2}"/>
              </a:ext>
            </a:extLst>
          </p:cNvPr>
          <p:cNvSpPr/>
          <p:nvPr/>
        </p:nvSpPr>
        <p:spPr>
          <a:xfrm>
            <a:off x="1554480" y="25196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8C0DCF6-2376-40BC-75D3-13F39EB0564E}"/>
              </a:ext>
            </a:extLst>
          </p:cNvPr>
          <p:cNvSpPr/>
          <p:nvPr/>
        </p:nvSpPr>
        <p:spPr>
          <a:xfrm>
            <a:off x="2388958" y="25196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F4FAD4F-47F7-FAB4-1907-571B0F21F658}"/>
              </a:ext>
            </a:extLst>
          </p:cNvPr>
          <p:cNvSpPr/>
          <p:nvPr/>
        </p:nvSpPr>
        <p:spPr>
          <a:xfrm>
            <a:off x="3223436" y="25196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78536AE-AC3A-A2F8-0FBD-A79D7AFA4948}"/>
              </a:ext>
            </a:extLst>
          </p:cNvPr>
          <p:cNvSpPr/>
          <p:nvPr/>
        </p:nvSpPr>
        <p:spPr>
          <a:xfrm>
            <a:off x="4057914" y="25196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22FB692-0FF0-838D-3039-D595EA75F32A}"/>
              </a:ext>
            </a:extLst>
          </p:cNvPr>
          <p:cNvSpPr/>
          <p:nvPr/>
        </p:nvSpPr>
        <p:spPr>
          <a:xfrm>
            <a:off x="720002" y="32562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730681A-0B0A-B3EE-E2B1-B568177EF585}"/>
              </a:ext>
            </a:extLst>
          </p:cNvPr>
          <p:cNvSpPr/>
          <p:nvPr/>
        </p:nvSpPr>
        <p:spPr>
          <a:xfrm>
            <a:off x="1554480" y="32562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95C26C8-1B75-493E-4B6B-262B814E2FF8}"/>
              </a:ext>
            </a:extLst>
          </p:cNvPr>
          <p:cNvSpPr/>
          <p:nvPr/>
        </p:nvSpPr>
        <p:spPr>
          <a:xfrm>
            <a:off x="2388958" y="32562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935813A-F85B-1694-B7DE-DEDD00FF9A75}"/>
              </a:ext>
            </a:extLst>
          </p:cNvPr>
          <p:cNvSpPr/>
          <p:nvPr/>
        </p:nvSpPr>
        <p:spPr>
          <a:xfrm>
            <a:off x="3223436" y="32562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8C84755-5AD7-2E48-F359-4F65F0293EDC}"/>
              </a:ext>
            </a:extLst>
          </p:cNvPr>
          <p:cNvSpPr/>
          <p:nvPr/>
        </p:nvSpPr>
        <p:spPr>
          <a:xfrm>
            <a:off x="4057914" y="32562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C2F2EDB-6A4C-296A-BC3B-1CD1D18F445A}"/>
              </a:ext>
            </a:extLst>
          </p:cNvPr>
          <p:cNvSpPr/>
          <p:nvPr/>
        </p:nvSpPr>
        <p:spPr>
          <a:xfrm>
            <a:off x="720002" y="39928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2ADEDF0-2F46-EABF-D1A4-F29820B79E32}"/>
              </a:ext>
            </a:extLst>
          </p:cNvPr>
          <p:cNvSpPr/>
          <p:nvPr/>
        </p:nvSpPr>
        <p:spPr>
          <a:xfrm>
            <a:off x="1554480" y="39928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6D62702-D599-93C9-018E-EDD3D4205513}"/>
              </a:ext>
            </a:extLst>
          </p:cNvPr>
          <p:cNvSpPr/>
          <p:nvPr/>
        </p:nvSpPr>
        <p:spPr>
          <a:xfrm>
            <a:off x="2388958" y="39928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0BAAA09-D175-2336-5420-5BCFB369F4B4}"/>
              </a:ext>
            </a:extLst>
          </p:cNvPr>
          <p:cNvSpPr/>
          <p:nvPr/>
        </p:nvSpPr>
        <p:spPr>
          <a:xfrm>
            <a:off x="3223436" y="39928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ABDB12-1FE1-835B-7E80-D712246505D7}"/>
              </a:ext>
            </a:extLst>
          </p:cNvPr>
          <p:cNvSpPr/>
          <p:nvPr/>
        </p:nvSpPr>
        <p:spPr>
          <a:xfrm>
            <a:off x="4057914" y="39928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2272394-5591-7E49-5CE6-576B0A8ADC8D}"/>
              </a:ext>
            </a:extLst>
          </p:cNvPr>
          <p:cNvSpPr/>
          <p:nvPr/>
        </p:nvSpPr>
        <p:spPr>
          <a:xfrm>
            <a:off x="720002" y="47294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8CD5B73-6235-8B7B-1512-9AD4E3A21373}"/>
              </a:ext>
            </a:extLst>
          </p:cNvPr>
          <p:cNvSpPr/>
          <p:nvPr/>
        </p:nvSpPr>
        <p:spPr>
          <a:xfrm>
            <a:off x="1554480" y="47294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292303E-4950-2DCB-AF3B-169AB83DCE66}"/>
              </a:ext>
            </a:extLst>
          </p:cNvPr>
          <p:cNvSpPr/>
          <p:nvPr/>
        </p:nvSpPr>
        <p:spPr>
          <a:xfrm>
            <a:off x="2388958" y="47294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285253F-0481-6EB5-B315-6ECA079E2A1B}"/>
              </a:ext>
            </a:extLst>
          </p:cNvPr>
          <p:cNvSpPr/>
          <p:nvPr/>
        </p:nvSpPr>
        <p:spPr>
          <a:xfrm>
            <a:off x="3223436" y="47294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0A19D9F-1307-CB2F-93E6-704C350FF6F8}"/>
              </a:ext>
            </a:extLst>
          </p:cNvPr>
          <p:cNvSpPr/>
          <p:nvPr/>
        </p:nvSpPr>
        <p:spPr>
          <a:xfrm>
            <a:off x="4057914" y="47294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617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711C5-F2EC-6B77-8F3A-55898B8B7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5490336" cy="415498"/>
          </a:xfrm>
        </p:spPr>
        <p:txBody>
          <a:bodyPr/>
          <a:lstStyle/>
          <a:p>
            <a:r>
              <a:rPr lang="en-GB" dirty="0"/>
              <a:t>Agent-Environment Interactions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F1830-D0CF-0F9B-31A2-EB50FEEC1CAC}"/>
              </a:ext>
            </a:extLst>
          </p:cNvPr>
          <p:cNvSpPr/>
          <p:nvPr/>
        </p:nvSpPr>
        <p:spPr>
          <a:xfrm>
            <a:off x="822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0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E7762E-F0B0-DAE4-5B8E-7232A80CE141}"/>
              </a:ext>
            </a:extLst>
          </p:cNvPr>
          <p:cNvSpPr/>
          <p:nvPr/>
        </p:nvSpPr>
        <p:spPr>
          <a:xfrm>
            <a:off x="1381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0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D1F905-E51A-CE46-E9AD-FCA656835DD6}"/>
              </a:ext>
            </a:extLst>
          </p:cNvPr>
          <p:cNvSpPr/>
          <p:nvPr/>
        </p:nvSpPr>
        <p:spPr>
          <a:xfrm>
            <a:off x="1940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F004BB-C8F6-450D-6E11-D83CF66C9E6C}"/>
              </a:ext>
            </a:extLst>
          </p:cNvPr>
          <p:cNvSpPr/>
          <p:nvPr/>
        </p:nvSpPr>
        <p:spPr>
          <a:xfrm>
            <a:off x="24993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5F7474-8840-59CD-1763-7D2F6D711612}"/>
              </a:ext>
            </a:extLst>
          </p:cNvPr>
          <p:cNvSpPr/>
          <p:nvPr/>
        </p:nvSpPr>
        <p:spPr>
          <a:xfrm>
            <a:off x="30581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3A0E1D-E0C5-84EF-13BB-804C4CFFF3E3}"/>
              </a:ext>
            </a:extLst>
          </p:cNvPr>
          <p:cNvSpPr/>
          <p:nvPr/>
        </p:nvSpPr>
        <p:spPr>
          <a:xfrm>
            <a:off x="3616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82BC04-C59F-9358-9C57-BCA081182BDB}"/>
              </a:ext>
            </a:extLst>
          </p:cNvPr>
          <p:cNvSpPr/>
          <p:nvPr/>
        </p:nvSpPr>
        <p:spPr>
          <a:xfrm>
            <a:off x="4175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762F46-C29D-43A6-444C-89E11DAF7B50}"/>
              </a:ext>
            </a:extLst>
          </p:cNvPr>
          <p:cNvSpPr/>
          <p:nvPr/>
        </p:nvSpPr>
        <p:spPr>
          <a:xfrm>
            <a:off x="4734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F53586-CA47-BFBF-74FA-ED0D2786271B}"/>
              </a:ext>
            </a:extLst>
          </p:cNvPr>
          <p:cNvSpPr/>
          <p:nvPr/>
        </p:nvSpPr>
        <p:spPr>
          <a:xfrm>
            <a:off x="52933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E3C3B13-03BD-7893-8407-F94326B2AF4F}"/>
              </a:ext>
            </a:extLst>
          </p:cNvPr>
          <p:cNvSpPr/>
          <p:nvPr/>
        </p:nvSpPr>
        <p:spPr>
          <a:xfrm>
            <a:off x="58521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D235E0D-8C93-A8C2-DED8-615077A1747D}"/>
              </a:ext>
            </a:extLst>
          </p:cNvPr>
          <p:cNvSpPr/>
          <p:nvPr/>
        </p:nvSpPr>
        <p:spPr>
          <a:xfrm>
            <a:off x="6410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70BD9C-DBAD-5ED8-7F7A-EDF6CEF1CA6F}"/>
              </a:ext>
            </a:extLst>
          </p:cNvPr>
          <p:cNvSpPr/>
          <p:nvPr/>
        </p:nvSpPr>
        <p:spPr>
          <a:xfrm>
            <a:off x="6969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4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780BFB2-84FC-5FDE-0479-6DF386131AE3}"/>
              </a:ext>
            </a:extLst>
          </p:cNvPr>
          <p:cNvSpPr/>
          <p:nvPr/>
        </p:nvSpPr>
        <p:spPr>
          <a:xfrm>
            <a:off x="7528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C78D46-EC7A-CDE1-84B1-0C18186EB97A}"/>
              </a:ext>
            </a:extLst>
          </p:cNvPr>
          <p:cNvSpPr/>
          <p:nvPr/>
        </p:nvSpPr>
        <p:spPr>
          <a:xfrm>
            <a:off x="0" y="2971800"/>
            <a:ext cx="121920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p(s’, r | s, a) 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≐ Pr{ S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= s’, R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= r | S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 - </a:t>
            </a:r>
            <a:r>
              <a:rPr lang="en-GB" sz="3200" b="0" i="0" baseline="-2500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en-GB" sz="3200">
                <a:solidFill>
                  <a:srgbClr val="202122"/>
                </a:solidFill>
                <a:latin typeface="Arial" panose="020B0604020202020204" pitchFamily="34" charset="0"/>
              </a:rPr>
              <a:t> = 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s, A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 - 1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= a }</a:t>
            </a:r>
            <a:endParaRPr lang="en-GB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38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5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7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9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1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3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5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7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9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1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3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5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7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9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4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5" grpId="0"/>
    </p:bldLst>
  </p:timing>
</p:sld>
</file>

<file path=ppt/theme/theme1.xml><?xml version="1.0" encoding="utf-8"?>
<a:theme xmlns:a="http://schemas.openxmlformats.org/drawingml/2006/main" name="Xander PowerPoint Slid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rgbClr val="BDECD8"/>
        </a:solidFill>
      </a:spPr>
      <a:bodyPr wrap="none" lIns="108000" tIns="0" rIns="108000" bIns="0" rtlCol="0" anchor="t">
        <a:spAutoFit/>
      </a:bodyPr>
      <a:lstStyle>
        <a:defPPr algn="l">
          <a:defRPr sz="4400" dirty="0">
            <a:solidFill>
              <a:srgbClr val="1D1D40"/>
            </a:solidFill>
            <a:latin typeface="DM Serif Display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Xander PowerPoint Slide Theme" id="{7CFC17E1-302D-472A-8486-5DE06D0CD649}" vid="{D4C0117F-5B37-4695-9EF1-28FBCAF68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Xander PowerPoint Slide Theme</Template>
  <TotalTime>612</TotalTime>
  <Words>227</Words>
  <Application>Microsoft Office PowerPoint</Application>
  <PresentationFormat>Widescreen</PresentationFormat>
  <Paragraphs>56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Arial</vt:lpstr>
      <vt:lpstr>Calibri</vt:lpstr>
      <vt:lpstr>Cambria Math</vt:lpstr>
      <vt:lpstr>DM Serif Display</vt:lpstr>
      <vt:lpstr>Helvetica Now Text ExtraLight</vt:lpstr>
      <vt:lpstr>HelveticaNowText Bold</vt:lpstr>
      <vt:lpstr>HelveticaNowText ExtraLight</vt:lpstr>
      <vt:lpstr>HelveticaNowText Light</vt:lpstr>
      <vt:lpstr>HelveticaNowText Regular</vt:lpstr>
      <vt:lpstr>Wingdings</vt:lpstr>
      <vt:lpstr>Xander PowerPoint Slide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Torrington</dc:creator>
  <cp:lastModifiedBy>Christopher Torrington</cp:lastModifiedBy>
  <cp:revision>36</cp:revision>
  <dcterms:created xsi:type="dcterms:W3CDTF">2023-09-07T08:15:46Z</dcterms:created>
  <dcterms:modified xsi:type="dcterms:W3CDTF">2023-09-27T14:00:15Z</dcterms:modified>
</cp:coreProperties>
</file>